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sldIdLst>
    <p:sldId id="270" r:id="rId3"/>
    <p:sldId id="269" r:id="rId4"/>
    <p:sldId id="256" r:id="rId5"/>
    <p:sldId id="258" r:id="rId6"/>
    <p:sldId id="260" r:id="rId7"/>
    <p:sldId id="266" r:id="rId8"/>
    <p:sldId id="265" r:id="rId9"/>
    <p:sldId id="268" r:id="rId10"/>
    <p:sldId id="267" r:id="rId11"/>
    <p:sldId id="261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C94EDA-A0A0-4AE8-8C21-2A3A24B69CE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68C-629C-4986-ADA0-AF8714FB6FB1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9FD4-CD80-429B-90AF-69D2CCD45DB5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821D-E946-4C41-AEC7-EC3B80FC574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4DFE42-397F-4222-BB0A-65D8E009B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838109-893D-4B02-88A2-A5AFB56C4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A60-794D-491D-BA3F-BCF55BB8189B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4005-161A-4529-9323-082FDCD112C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5046-8885-4BA9-8053-628AD218FC0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FF1D-B501-4D20-924D-8BC8AEC44EFA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E1DF-4967-4080-B309-B2E0AF3A8AB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C832-8CFF-45CC-9789-017E0ADC537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C27A-7887-4DF2-98AE-1C24C57C5D62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4F5536-C19A-41EA-9920-48670BFD69DC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4E4F15-DB87-45D1-86FD-A470F68D9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6665" y="3124200"/>
            <a:ext cx="3652935" cy="1524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33: 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en-US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2865" y="838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</a:rPr>
              <a:t>HÌNH HỌC LỚP 9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79" name="Text Box 63"/>
              <p:cNvSpPr txBox="1">
                <a:spLocks noChangeArrowheads="1"/>
              </p:cNvSpPr>
              <p:nvPr/>
            </p:nvSpPr>
            <p:spPr bwMode="auto">
              <a:xfrm>
                <a:off x="3313642" y="304800"/>
                <a:ext cx="5754157" cy="6240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e) Chứng minh AB là tiếp tuyến (I</a:t>
                </a:r>
                <a:r>
                  <a:rPr lang="en-US" sz="24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7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3642" y="304800"/>
                <a:ext cx="5754157" cy="624082"/>
              </a:xfrm>
              <a:prstGeom prst="rect">
                <a:avLst/>
              </a:prstGeom>
              <a:blipFill rotWithShape="0">
                <a:blip r:embed="rId2"/>
                <a:stretch>
                  <a:fillRect l="-1697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3105151" y="934992"/>
            <a:ext cx="59626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AC// BD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BC) 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  OA=OB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IC=ID(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IO//AC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2400" b="1" smtClean="0">
                <a:sym typeface="Symbol" panose="05050102010706020507" pitchFamily="18" charset="2"/>
              </a:rPr>
              <a:t>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 </a:t>
            </a:r>
            <a:r>
              <a:rPr lang="en-US" sz="2400" b="1" smtClean="0">
                <a:sym typeface="Symbol" panose="05050102010706020507" pitchFamily="18" charset="2"/>
              </a:rPr>
              <a:t>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(</a:t>
            </a:r>
            <a:r>
              <a:rPr lang="en-US" sz="24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5334000" y="2679583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OI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 ABDC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95" name="Text Box 79"/>
              <p:cNvSpPr txBox="1">
                <a:spLocks noChangeArrowheads="1"/>
              </p:cNvSpPr>
              <p:nvPr/>
            </p:nvSpPr>
            <p:spPr bwMode="auto">
              <a:xfrm>
                <a:off x="3105150" y="4292598"/>
                <a:ext cx="5581649" cy="2160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IO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ABDC=&gt; IO = (AC+BD)/2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thuộc (I</a:t>
                </a:r>
                <a:r>
                  <a:rPr lang="en-US" sz="2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𝑪𝑫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(2) =&gt; AB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</a:t>
                </a:r>
                <a:r>
                  <a:rPr 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𝑪𝑫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95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5150" y="4292598"/>
                <a:ext cx="5581649" cy="2160400"/>
              </a:xfrm>
              <a:prstGeom prst="rect">
                <a:avLst/>
              </a:prstGeom>
              <a:blipFill rotWithShape="0">
                <a:blip r:embed="rId3"/>
                <a:stretch>
                  <a:fillRect l="-1638" t="-2254" b="-16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685800" y="914400"/>
            <a:ext cx="3352800" cy="2819400"/>
            <a:chOff x="2438400" y="1395413"/>
            <a:chExt cx="2514600" cy="2262187"/>
          </a:xfrm>
        </p:grpSpPr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743200" y="2362200"/>
              <a:ext cx="1295400" cy="12954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2743200" y="3000375"/>
              <a:ext cx="1295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3409950" y="29718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2736850" y="1905000"/>
              <a:ext cx="0" cy="1219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038600" y="1752600"/>
              <a:ext cx="0" cy="1371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2743200" y="1752600"/>
              <a:ext cx="1295400" cy="914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3025775" y="2463800"/>
              <a:ext cx="3810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743200" y="2667000"/>
              <a:ext cx="666750" cy="3333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3416300" y="1752600"/>
              <a:ext cx="622300" cy="12382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H="1">
              <a:off x="2730500" y="2451100"/>
              <a:ext cx="304800" cy="5651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3041650" y="2463800"/>
              <a:ext cx="990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499360" y="2971800"/>
              <a:ext cx="2133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A </a:t>
              </a:r>
              <a:r>
                <a:rPr lang="en-US" sz="1400" b="1" dirty="0" smtClean="0"/>
                <a:t>               </a:t>
              </a:r>
              <a:r>
                <a:rPr lang="en-US" sz="1400" b="1" dirty="0"/>
                <a:t>O                 B          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2667000" y="1706563"/>
              <a:ext cx="2286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x                                  y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886075" y="2193925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2438400" y="2514600"/>
              <a:ext cx="304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C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45720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D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740025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962400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 rot="8666253">
              <a:off x="3048000" y="2438400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V="1">
              <a:off x="3409950" y="2146300"/>
              <a:ext cx="0" cy="838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Dot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2590800" y="1395413"/>
              <a:ext cx="1585913" cy="1600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3200400" y="2011363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I</a:t>
              </a:r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auto">
            <a:xfrm>
              <a:off x="3375025" y="2131060"/>
              <a:ext cx="74613" cy="7461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ight Brace 2"/>
          <p:cNvSpPr/>
          <p:nvPr/>
        </p:nvSpPr>
        <p:spPr>
          <a:xfrm>
            <a:off x="5181600" y="2529474"/>
            <a:ext cx="152400" cy="79932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4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93043" y="3657600"/>
            <a:ext cx="85579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Ôn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lại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các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kiến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thức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đã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học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trong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chương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II</a:t>
            </a:r>
          </a:p>
          <a:p>
            <a:pPr marL="342900" indent="-342900" algn="just">
              <a:buFontTx/>
              <a:buChar char="-"/>
            </a:pP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Làm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các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bài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tập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:</a:t>
            </a:r>
          </a:p>
          <a:p>
            <a:pPr algn="just"/>
            <a:r>
              <a:rPr lang="en-US" sz="2400" b="1" i="1" dirty="0">
                <a:solidFill>
                  <a:srgbClr val="0070C0"/>
                </a:solidFill>
                <a:latin typeface="Times New Roman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                  41, 42, 43 ( SGK-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trang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128) </a:t>
            </a:r>
          </a:p>
          <a:p>
            <a:pPr algn="just"/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                   81, 82, 84, 85, 86, 87 , 88 (SBT -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/>
              </a:rPr>
              <a:t>trang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/>
              </a:rPr>
              <a:t> 140-142) </a:t>
            </a:r>
            <a:endParaRPr lang="vi-VN" sz="2400" b="1" dirty="0">
              <a:solidFill>
                <a:srgbClr val="0070C0"/>
              </a:solidFill>
              <a:latin typeface="Times New Roman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5322888"/>
            <a:ext cx="43338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803775"/>
            <a:ext cx="43132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3146425"/>
            <a:ext cx="36242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3671888"/>
            <a:ext cx="25114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3302000"/>
            <a:ext cx="258603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2873375"/>
            <a:ext cx="161766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217738"/>
            <a:ext cx="27495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1719263"/>
            <a:ext cx="47085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095500"/>
            <a:ext cx="3500437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723900"/>
            <a:ext cx="449738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996950"/>
            <a:ext cx="2941637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3375"/>
            <a:ext cx="1754188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 rot="2168279">
            <a:off x="1520825" y="4678363"/>
            <a:ext cx="2041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C00000"/>
                </a:solidFill>
              </a:rPr>
              <a:t>a là tiếp tuyến của (O)</a:t>
            </a:r>
          </a:p>
        </p:txBody>
      </p:sp>
    </p:spTree>
    <p:extLst>
      <p:ext uri="{BB962C8B-B14F-4D97-AF65-F5344CB8AC3E}">
        <p14:creationId xmlns:p14="http://schemas.microsoft.com/office/powerpoint/2010/main" val="373895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337" y="194969"/>
            <a:ext cx="7772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33: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985434" y="2286000"/>
            <a:ext cx="3285057" cy="3192727"/>
            <a:chOff x="1680" y="720"/>
            <a:chExt cx="1308" cy="1296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1872" y="1200"/>
              <a:ext cx="816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>
              <a:off x="1872" y="1602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2292" y="158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1868" y="912"/>
              <a:ext cx="0" cy="7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2688" y="8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1872" y="816"/>
              <a:ext cx="816" cy="57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2050" y="1264"/>
              <a:ext cx="24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1872" y="1392"/>
              <a:ext cx="420" cy="2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2296" y="816"/>
              <a:ext cx="392" cy="7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H="1">
              <a:off x="1864" y="1256"/>
              <a:ext cx="192" cy="3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060" y="1264"/>
              <a:ext cx="62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731" y="1578"/>
              <a:ext cx="1257" cy="1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A                          O                     B        </a:t>
              </a:r>
              <a:r>
                <a:rPr lang="en-US" sz="1200" b="1" dirty="0" smtClean="0"/>
                <a:t>  </a:t>
              </a:r>
              <a:endParaRPr lang="en-US" sz="1200" b="1" dirty="0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962" y="1094"/>
              <a:ext cx="144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680" y="1296"/>
              <a:ext cx="19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2640" y="720"/>
              <a:ext cx="288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 D</a:t>
              </a:r>
              <a:endParaRPr lang="en-US" sz="1400" b="1" dirty="0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87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264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 rot="8666253">
              <a:off x="2064" y="1248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57486" y="1141274"/>
            <a:ext cx="855791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Bà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i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 1: Cho đường tròn tâm O đường kính AB =2R qua A và B kẻ 2 tiếp </a:t>
            </a:r>
            <a:r>
              <a:rPr lang="vi-VN" sz="2400" b="1" i="1" smtClean="0">
                <a:solidFill>
                  <a:srgbClr val="0070C0"/>
                </a:solidFill>
                <a:latin typeface="+mj-lt"/>
              </a:rPr>
              <a:t>tuyến Ax;</a:t>
            </a:r>
            <a:r>
              <a:rPr lang="en-US" sz="2400" b="1" i="1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400" b="1" i="1" smtClean="0">
                <a:solidFill>
                  <a:srgbClr val="0070C0"/>
                </a:solidFill>
                <a:latin typeface="+mj-lt"/>
              </a:rPr>
              <a:t>By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. 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Lấy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M 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thuộc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đường tròn (O) (M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khác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A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và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B) kẻ tiếp tuyến </a:t>
            </a:r>
            <a:r>
              <a:rPr lang="en-US" sz="2400" b="1" i="1" dirty="0" err="1" smtClean="0">
                <a:solidFill>
                  <a:srgbClr val="0070C0"/>
                </a:solidFill>
                <a:latin typeface="+mj-lt"/>
              </a:rPr>
              <a:t>tại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M,</a:t>
            </a:r>
            <a:r>
              <a:rPr lang="vi-VN" sz="2400" b="1" i="1" dirty="0" smtClean="0">
                <a:solidFill>
                  <a:srgbClr val="0070C0"/>
                </a:solidFill>
                <a:latin typeface="+mj-lt"/>
              </a:rPr>
              <a:t> cắt Ax; By tại C và D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vi-VN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0862" y="2503065"/>
            <a:ext cx="6039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a)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Chứng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minh: CD =AC+BD.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b)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Chứng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minh : COD 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= 90</a:t>
            </a:r>
            <a:r>
              <a:rPr lang="en-US" sz="2400" b="1" baseline="30000" smtClean="0">
                <a:solidFill>
                  <a:srgbClr val="0070C0"/>
                </a:solidFill>
                <a:latin typeface="+mj-lt"/>
              </a:rPr>
              <a:t>0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; AMB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= 90</a:t>
            </a:r>
            <a:r>
              <a:rPr lang="en-US" sz="2400" b="1" baseline="30000" dirty="0" smtClean="0">
                <a:solidFill>
                  <a:srgbClr val="0070C0"/>
                </a:solidFill>
                <a:latin typeface="+mj-lt"/>
              </a:rPr>
              <a:t>0</a:t>
            </a:r>
            <a:endParaRPr lang="en-US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c)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Chứng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minh: AC.BD = R</a:t>
            </a:r>
            <a:r>
              <a:rPr lang="en-US" sz="2400" b="1" baseline="30000" dirty="0" smtClean="0">
                <a:solidFill>
                  <a:srgbClr val="0070C0"/>
                </a:solidFill>
                <a:latin typeface="+mj-lt"/>
              </a:rPr>
              <a:t>2</a:t>
            </a:r>
            <a:endParaRPr lang="en-US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d)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Chứng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minh: </a:t>
            </a:r>
            <a:r>
              <a:rPr lang="pt-BR" sz="2400" b="1" smtClean="0">
                <a:solidFill>
                  <a:srgbClr val="0070C0"/>
                </a:solidFill>
                <a:latin typeface="+mj-lt"/>
              </a:rPr>
              <a:t>OC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en-US" sz="2400" b="1" smtClean="0">
                <a:solidFill>
                  <a:srgbClr val="0070C0"/>
                </a:solidFill>
                <a:latin typeface="+mj-lt"/>
                <a:sym typeface="Symbol" panose="05050102010706020507" pitchFamily="18" charset="2"/>
              </a:rPr>
              <a:t> 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AM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OD </a:t>
            </a:r>
            <a:r>
              <a:rPr lang="en-US" sz="2400" b="1" smtClean="0">
                <a:solidFill>
                  <a:srgbClr val="0070C0"/>
                </a:solidFill>
                <a:sym typeface="Symbol" panose="05050102010706020507" pitchFamily="18" charset="2"/>
              </a:rPr>
              <a:t> </a:t>
            </a:r>
            <a:r>
              <a:rPr lang="en-US" sz="2400" b="1" smtClean="0">
                <a:solidFill>
                  <a:srgbClr val="0070C0"/>
                </a:solidFill>
                <a:latin typeface="+mj-lt"/>
              </a:rPr>
              <a:t>BM</a:t>
            </a:r>
            <a:endParaRPr lang="en-US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e)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Chứng minh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AB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là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tiếp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tuyến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đường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+mj-lt"/>
              </a:rPr>
              <a:t>tròn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đường kính CD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g) 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Tìm vị trí điểm M thuộc (O) để S</a:t>
            </a:r>
            <a:r>
              <a:rPr lang="vi-VN" sz="2400" b="1" baseline="-25000" dirty="0" smtClean="0">
                <a:solidFill>
                  <a:srgbClr val="0070C0"/>
                </a:solidFill>
                <a:latin typeface="+mj-lt"/>
              </a:rPr>
              <a:t>ABDC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 nhỏ nhất.</a:t>
            </a:r>
            <a:endParaRPr lang="en-US" sz="24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2400" b="1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2574248" y="2927203"/>
            <a:ext cx="342354" cy="45719"/>
            <a:chOff x="9000" y="6270"/>
            <a:chExt cx="270" cy="105"/>
          </a:xfrm>
        </p:grpSpPr>
        <p:cxnSp>
          <p:nvCxnSpPr>
            <p:cNvPr id="17449" name="AutoShape 41"/>
            <p:cNvCxnSpPr>
              <a:cxnSpLocks noChangeShapeType="1"/>
            </p:cNvCxnSpPr>
            <p:nvPr/>
          </p:nvCxnSpPr>
          <p:spPr bwMode="auto">
            <a:xfrm flipH="1">
              <a:off x="9000" y="6270"/>
              <a:ext cx="135" cy="10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17450" name="AutoShape 42"/>
            <p:cNvCxnSpPr>
              <a:cxnSpLocks noChangeShapeType="1"/>
            </p:cNvCxnSpPr>
            <p:nvPr/>
          </p:nvCxnSpPr>
          <p:spPr bwMode="auto">
            <a:xfrm>
              <a:off x="9135" y="6270"/>
              <a:ext cx="135" cy="10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</p:spPr>
        </p:cxnSp>
      </p:grp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4074122" y="2913870"/>
            <a:ext cx="342354" cy="45719"/>
            <a:chOff x="9000" y="6270"/>
            <a:chExt cx="270" cy="105"/>
          </a:xfrm>
        </p:grpSpPr>
        <p:cxnSp>
          <p:nvCxnSpPr>
            <p:cNvPr id="35" name="AutoShape 41"/>
            <p:cNvCxnSpPr>
              <a:cxnSpLocks noChangeShapeType="1"/>
            </p:cNvCxnSpPr>
            <p:nvPr/>
          </p:nvCxnSpPr>
          <p:spPr bwMode="auto">
            <a:xfrm flipH="1">
              <a:off x="9000" y="6270"/>
              <a:ext cx="135" cy="10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36" name="AutoShape 42"/>
            <p:cNvCxnSpPr>
              <a:cxnSpLocks noChangeShapeType="1"/>
            </p:cNvCxnSpPr>
            <p:nvPr/>
          </p:nvCxnSpPr>
          <p:spPr bwMode="auto">
            <a:xfrm>
              <a:off x="9135" y="6270"/>
              <a:ext cx="135" cy="10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2038350" y="138113"/>
            <a:ext cx="56007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vi-VN" sz="3200" b="1" dirty="0">
                <a:latin typeface="+mj-lt"/>
              </a:rPr>
              <a:t>Hướng dẫn chứng minh: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247757" y="121474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23" name="Object 4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0361680"/>
              </p:ext>
            </p:extLst>
          </p:nvPr>
        </p:nvGraphicFramePr>
        <p:xfrm>
          <a:off x="4791075" y="1274763"/>
          <a:ext cx="11430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3" imgW="723600" imgH="215640" progId="Equation.3">
                  <p:embed/>
                </p:oleObj>
              </mc:Choice>
              <mc:Fallback>
                <p:oleObj name="Equation" r:id="rId3" imgW="7236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274763"/>
                        <a:ext cx="11430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4" name="Object 4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25894448"/>
              </p:ext>
            </p:extLst>
          </p:nvPr>
        </p:nvGraphicFramePr>
        <p:xfrm>
          <a:off x="5237163" y="1622425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1622425"/>
                        <a:ext cx="3460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5" name="Object 4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01545208"/>
              </p:ext>
            </p:extLst>
          </p:nvPr>
        </p:nvGraphicFramePr>
        <p:xfrm>
          <a:off x="3563938" y="2647950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647950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7" name="Object 4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0550961"/>
              </p:ext>
            </p:extLst>
          </p:nvPr>
        </p:nvGraphicFramePr>
        <p:xfrm>
          <a:off x="4059238" y="2978150"/>
          <a:ext cx="2476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9" imgW="1295280" imgH="215640" progId="Equation.3">
                  <p:embed/>
                </p:oleObj>
              </mc:Choice>
              <mc:Fallback>
                <p:oleObj name="Equation" r:id="rId9" imgW="1295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2978150"/>
                        <a:ext cx="247650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753893" y="2241737"/>
            <a:ext cx="36753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AOM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3273137" y="394115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32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30597"/>
              </p:ext>
            </p:extLst>
          </p:nvPr>
        </p:nvGraphicFramePr>
        <p:xfrm>
          <a:off x="5181600" y="3429000"/>
          <a:ext cx="623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1" imgW="139680" imgH="203040" progId="Equation.3">
                  <p:embed/>
                </p:oleObj>
              </mc:Choice>
              <mc:Fallback>
                <p:oleObj name="Equation" r:id="rId11" imgW="139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429000"/>
                        <a:ext cx="623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4212648" y="4105854"/>
            <a:ext cx="2721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= MC;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5791200" y="410940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= MD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4296159" y="4552890"/>
            <a:ext cx="40858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(t/c 2tiếp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7239001" y="2263914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(t/c 2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44" name="Group 50"/>
          <p:cNvGrpSpPr>
            <a:grpSpLocks/>
          </p:cNvGrpSpPr>
          <p:nvPr/>
        </p:nvGrpSpPr>
        <p:grpSpPr bwMode="auto">
          <a:xfrm>
            <a:off x="14544" y="1704980"/>
            <a:ext cx="3285057" cy="3192727"/>
            <a:chOff x="1680" y="720"/>
            <a:chExt cx="1308" cy="1296"/>
          </a:xfrm>
        </p:grpSpPr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1872" y="1200"/>
              <a:ext cx="816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1872" y="1602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2292" y="158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1868" y="912"/>
              <a:ext cx="0" cy="7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2688" y="8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V="1">
              <a:off x="1872" y="816"/>
              <a:ext cx="816" cy="57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2050" y="1264"/>
              <a:ext cx="24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>
              <a:off x="1872" y="1392"/>
              <a:ext cx="420" cy="2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V="1">
              <a:off x="2296" y="816"/>
              <a:ext cx="392" cy="7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H="1">
              <a:off x="1864" y="1256"/>
              <a:ext cx="192" cy="3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>
              <a:off x="2060" y="1264"/>
              <a:ext cx="62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1731" y="1578"/>
              <a:ext cx="1257" cy="1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A                          O                     B        </a:t>
              </a:r>
              <a:r>
                <a:rPr lang="en-US" sz="1200" b="1" dirty="0" smtClean="0"/>
                <a:t>  </a:t>
              </a:r>
              <a:endParaRPr lang="en-US" sz="1200" b="1" dirty="0"/>
            </a:p>
          </p:txBody>
        </p:sp>
        <p:sp>
          <p:nvSpPr>
            <p:cNvPr id="57" name="Text Box 25"/>
            <p:cNvSpPr txBox="1">
              <a:spLocks noChangeArrowheads="1"/>
            </p:cNvSpPr>
            <p:nvPr/>
          </p:nvSpPr>
          <p:spPr bwMode="auto">
            <a:xfrm>
              <a:off x="1962" y="1094"/>
              <a:ext cx="144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58" name="Text Box 26"/>
            <p:cNvSpPr txBox="1">
              <a:spLocks noChangeArrowheads="1"/>
            </p:cNvSpPr>
            <p:nvPr/>
          </p:nvSpPr>
          <p:spPr bwMode="auto">
            <a:xfrm>
              <a:off x="1680" y="1296"/>
              <a:ext cx="19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640" y="720"/>
              <a:ext cx="288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 D</a:t>
              </a:r>
              <a:endParaRPr lang="en-US" sz="1400" b="1" dirty="0"/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187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9"/>
            <p:cNvSpPr>
              <a:spLocks noChangeArrowheads="1"/>
            </p:cNvSpPr>
            <p:nvPr/>
          </p:nvSpPr>
          <p:spPr bwMode="auto">
            <a:xfrm>
              <a:off x="264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0"/>
            <p:cNvSpPr>
              <a:spLocks noChangeArrowheads="1"/>
            </p:cNvSpPr>
            <p:nvPr/>
          </p:nvSpPr>
          <p:spPr bwMode="auto">
            <a:xfrm rot="8666253">
              <a:off x="2064" y="1248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2" grpId="0"/>
      <p:bldP spid="20526" grpId="0"/>
      <p:bldP spid="20530" grpId="0"/>
      <p:bldP spid="20533" grpId="0"/>
      <p:bldP spid="20534" grpId="0"/>
      <p:bldP spid="20535" grpId="0"/>
      <p:bldP spid="205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4267200" y="383441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AC.BD = R</a:t>
            </a:r>
            <a:r>
              <a:rPr 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65" name="Object 6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1989470"/>
              </p:ext>
            </p:extLst>
          </p:nvPr>
        </p:nvGraphicFramePr>
        <p:xfrm>
          <a:off x="2139950" y="3665538"/>
          <a:ext cx="67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665538"/>
                        <a:ext cx="6731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9" name="Object 6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83280711"/>
              </p:ext>
            </p:extLst>
          </p:nvPr>
        </p:nvGraphicFramePr>
        <p:xfrm>
          <a:off x="6070600" y="2605088"/>
          <a:ext cx="1193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5" imgW="1193760" imgH="177480" progId="Equation.3">
                  <p:embed/>
                </p:oleObj>
              </mc:Choice>
              <mc:Fallback>
                <p:oleObj name="Equation" r:id="rId5" imgW="11937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605088"/>
                        <a:ext cx="1193800" cy="17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282048" y="1543735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= MC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6150768" y="1558022"/>
            <a:ext cx="195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= MD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236906" y="20574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MC.MD =R</a:t>
            </a:r>
            <a:r>
              <a:rPr lang="en-US" sz="24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4648200" y="4034135"/>
            <a:ext cx="491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AC.BD =R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63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317761"/>
              </p:ext>
            </p:extLst>
          </p:nvPr>
        </p:nvGraphicFramePr>
        <p:xfrm>
          <a:off x="5638800" y="4495800"/>
          <a:ext cx="623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7" imgW="139680" imgH="203040" progId="Equation.3">
                  <p:embed/>
                </p:oleObj>
              </mc:Choice>
              <mc:Fallback>
                <p:oleObj name="Equation" r:id="rId7" imgW="139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95800"/>
                        <a:ext cx="623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4800600" y="4948535"/>
            <a:ext cx="2636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AC.BD = OA.OB</a:t>
            </a:r>
          </a:p>
        </p:txBody>
      </p:sp>
      <p:graphicFrame>
        <p:nvGraphicFramePr>
          <p:cNvPr id="21568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680891"/>
              </p:ext>
            </p:extLst>
          </p:nvPr>
        </p:nvGraphicFramePr>
        <p:xfrm>
          <a:off x="5638800" y="5334000"/>
          <a:ext cx="6238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9" imgW="139680" imgH="203040" progId="Equation.3">
                  <p:embed/>
                </p:oleObj>
              </mc:Choice>
              <mc:Fallback>
                <p:oleObj name="Equation" r:id="rId9" imgW="139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6238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7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698143"/>
              </p:ext>
            </p:extLst>
          </p:nvPr>
        </p:nvGraphicFramePr>
        <p:xfrm>
          <a:off x="5634037" y="838200"/>
          <a:ext cx="385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0" imgW="139680" imgH="203040" progId="Equation.3">
                  <p:embed/>
                </p:oleObj>
              </mc:Choice>
              <mc:Fallback>
                <p:oleObj name="Equation" r:id="rId10" imgW="139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7" y="838200"/>
                        <a:ext cx="385763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4892675" y="3124200"/>
            <a:ext cx="2498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MC.MD =OM</a:t>
            </a:r>
            <a:r>
              <a:rPr lang="en-US" sz="2400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4134006" y="3519577"/>
            <a:ext cx="3562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COD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 OM ┴ CD)</a:t>
            </a:r>
          </a:p>
        </p:txBody>
      </p:sp>
      <p:graphicFrame>
        <p:nvGraphicFramePr>
          <p:cNvPr id="21576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682048"/>
              </p:ext>
            </p:extLst>
          </p:nvPr>
        </p:nvGraphicFramePr>
        <p:xfrm>
          <a:off x="5638800" y="2590800"/>
          <a:ext cx="34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1" imgW="139680" imgH="203040" progId="Equation.3">
                  <p:embed/>
                </p:oleObj>
              </mc:Choice>
              <mc:Fallback>
                <p:oleObj name="Equation" r:id="rId11" imgW="1396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90800"/>
                        <a:ext cx="3476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523217" y="1143000"/>
            <a:ext cx="2905783" cy="2667000"/>
            <a:chOff x="1680" y="720"/>
            <a:chExt cx="1308" cy="1296"/>
          </a:xfrm>
        </p:grpSpPr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1872" y="1200"/>
              <a:ext cx="816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1872" y="1602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292" y="158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1868" y="912"/>
              <a:ext cx="0" cy="7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2688" y="8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1872" y="816"/>
              <a:ext cx="816" cy="57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050" y="1264"/>
              <a:ext cx="24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872" y="1392"/>
              <a:ext cx="420" cy="2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2296" y="816"/>
              <a:ext cx="392" cy="7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>
              <a:off x="1864" y="1256"/>
              <a:ext cx="192" cy="3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2060" y="1264"/>
              <a:ext cx="62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1731" y="1578"/>
              <a:ext cx="1257" cy="1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A                          O                     B        </a:t>
              </a:r>
              <a:r>
                <a:rPr lang="en-US" sz="1200" b="1" dirty="0" smtClean="0"/>
                <a:t>  </a:t>
              </a:r>
              <a:endParaRPr lang="en-US" sz="1200" b="1" dirty="0"/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1962" y="1094"/>
              <a:ext cx="144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680" y="1296"/>
              <a:ext cx="19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2640" y="720"/>
              <a:ext cx="288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 D</a:t>
              </a:r>
              <a:endParaRPr lang="en-US" sz="1400" b="1" dirty="0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87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64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 rot="8666253">
              <a:off x="2064" y="1248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7" grpId="0" autoUpdateAnimBg="0"/>
      <p:bldP spid="21558" grpId="0" autoUpdateAnimBg="0"/>
      <p:bldP spid="21559" grpId="0" autoUpdateAnimBg="0"/>
      <p:bldP spid="21561" grpId="0" autoUpdateAnimBg="0"/>
      <p:bldP spid="21562" grpId="0" autoUpdateAnimBg="0"/>
      <p:bldP spid="21564" grpId="0" autoUpdateAnimBg="0"/>
      <p:bldP spid="21574" grpId="0" autoUpdateAnimBg="0"/>
      <p:bldP spid="215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2999307" y="707596"/>
            <a:ext cx="58398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OC </a:t>
            </a:r>
            <a:r>
              <a:rPr lang="en-US" sz="2400" b="1">
                <a:sym typeface="Symbol" panose="05050102010706020507" pitchFamily="18" charset="2"/>
              </a:rPr>
              <a:t>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400" b="1">
                <a:sym typeface="Symbol" panose="05050102010706020507" pitchFamily="18" charset="2"/>
              </a:rPr>
              <a:t> </a:t>
            </a:r>
            <a:r>
              <a:rPr lang="en-US" sz="2400" b="1" smtClean="0">
                <a:sym typeface="Symbol" panose="05050102010706020507" pitchFamily="18" charset="2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C.minh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OAM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 OC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C.minh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OA=OM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CA=CM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ym typeface="Symbol" panose="05050102010706020507" pitchFamily="18" charset="2"/>
              </a:rPr>
              <a:t>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50"/>
          <p:cNvGrpSpPr>
            <a:grpSpLocks/>
          </p:cNvGrpSpPr>
          <p:nvPr/>
        </p:nvGrpSpPr>
        <p:grpSpPr bwMode="auto">
          <a:xfrm>
            <a:off x="19050" y="228600"/>
            <a:ext cx="3285057" cy="3192727"/>
            <a:chOff x="1680" y="720"/>
            <a:chExt cx="1308" cy="1296"/>
          </a:xfrm>
        </p:grpSpPr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1872" y="1200"/>
              <a:ext cx="816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1872" y="1602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292" y="158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1868" y="912"/>
              <a:ext cx="0" cy="7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2688" y="8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1872" y="816"/>
              <a:ext cx="816" cy="57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2050" y="1264"/>
              <a:ext cx="24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1872" y="1392"/>
              <a:ext cx="420" cy="2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 flipV="1">
              <a:off x="2296" y="816"/>
              <a:ext cx="392" cy="7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H="1">
              <a:off x="1864" y="1256"/>
              <a:ext cx="192" cy="3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2060" y="1264"/>
              <a:ext cx="62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1731" y="1578"/>
              <a:ext cx="1257" cy="1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A                          O                     B        </a:t>
              </a:r>
              <a:r>
                <a:rPr lang="en-US" sz="1200" b="1" dirty="0" smtClean="0"/>
                <a:t>  </a:t>
              </a:r>
              <a:endParaRPr lang="en-US" sz="1200" b="1" dirty="0"/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1962" y="1094"/>
              <a:ext cx="144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1680" y="1296"/>
              <a:ext cx="19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2640" y="720"/>
              <a:ext cx="288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  D</a:t>
              </a:r>
              <a:endParaRPr lang="en-US" sz="1400" b="1" dirty="0"/>
            </a:p>
          </p:txBody>
        </p: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187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29"/>
            <p:cNvSpPr>
              <a:spLocks noChangeArrowheads="1"/>
            </p:cNvSpPr>
            <p:nvPr/>
          </p:nvSpPr>
          <p:spPr bwMode="auto">
            <a:xfrm>
              <a:off x="2640" y="1554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 rot="8666253">
              <a:off x="2064" y="1248"/>
              <a:ext cx="48" cy="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0"/>
          <p:cNvGrpSpPr/>
          <p:nvPr/>
        </p:nvGrpSpPr>
        <p:grpSpPr>
          <a:xfrm>
            <a:off x="381000" y="311271"/>
            <a:ext cx="3352800" cy="2819400"/>
            <a:chOff x="2438400" y="1395413"/>
            <a:chExt cx="2514600" cy="2262187"/>
          </a:xfrm>
        </p:grpSpPr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743200" y="2362200"/>
              <a:ext cx="1295400" cy="12954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2743200" y="3000375"/>
              <a:ext cx="1295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3409950" y="29718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2736850" y="1905000"/>
              <a:ext cx="0" cy="1219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038600" y="1752600"/>
              <a:ext cx="0" cy="1371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2743200" y="1752600"/>
              <a:ext cx="1295400" cy="914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3025775" y="2463800"/>
              <a:ext cx="3810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743200" y="2667000"/>
              <a:ext cx="666750" cy="3333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3416300" y="1752600"/>
              <a:ext cx="622300" cy="12382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H="1">
              <a:off x="2730500" y="2451100"/>
              <a:ext cx="304800" cy="5651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3041650" y="2463800"/>
              <a:ext cx="990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499360" y="2971800"/>
              <a:ext cx="2133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A </a:t>
              </a:r>
              <a:r>
                <a:rPr lang="en-US" sz="1400" b="1" dirty="0" smtClean="0"/>
                <a:t>               </a:t>
              </a:r>
              <a:r>
                <a:rPr lang="en-US" sz="1400" b="1" dirty="0"/>
                <a:t>O                 B          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2667000" y="1706563"/>
              <a:ext cx="2286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x                                  y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886075" y="2193925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2438400" y="2514600"/>
              <a:ext cx="304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C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45720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D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740025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962400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 rot="8666253">
              <a:off x="3048000" y="2438400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V="1">
              <a:off x="3409950" y="2146300"/>
              <a:ext cx="0" cy="838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Dot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2590800" y="1395413"/>
              <a:ext cx="1585913" cy="1600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3200400" y="2011363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I</a:t>
              </a:r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auto">
            <a:xfrm>
              <a:off x="3375025" y="2131060"/>
              <a:ext cx="74613" cy="7461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58408" y="785014"/>
            <a:ext cx="6191249" cy="489364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(CD)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“=”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CD//AB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 OM</a:t>
            </a:r>
            <a:r>
              <a:rPr lang="en-US" sz="2400" b="1">
                <a:sym typeface="Symbol" panose="05050102010706020507" pitchFamily="18" charset="2"/>
              </a:rPr>
              <a:t> 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CD. 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OM AB =&gt;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=2R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173521"/>
              </p:ext>
            </p:extLst>
          </p:nvPr>
        </p:nvGraphicFramePr>
        <p:xfrm>
          <a:off x="2907710" y="1626992"/>
          <a:ext cx="6236290" cy="76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7710" y="1626992"/>
                        <a:ext cx="6236290" cy="760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2931584" y="581080"/>
            <a:ext cx="5938520" cy="489364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“=”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AC=BD=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2R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50"/>
          <p:cNvGrpSpPr/>
          <p:nvPr/>
        </p:nvGrpSpPr>
        <p:grpSpPr>
          <a:xfrm>
            <a:off x="381000" y="311271"/>
            <a:ext cx="3352800" cy="2819400"/>
            <a:chOff x="2438400" y="1395413"/>
            <a:chExt cx="2514600" cy="2262187"/>
          </a:xfrm>
        </p:grpSpPr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743200" y="2362200"/>
              <a:ext cx="1295400" cy="12954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2743200" y="3000375"/>
              <a:ext cx="1295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3409950" y="29718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2736850" y="1905000"/>
              <a:ext cx="0" cy="1219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038600" y="1752600"/>
              <a:ext cx="0" cy="1371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2743200" y="1752600"/>
              <a:ext cx="1295400" cy="914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3025775" y="2463800"/>
              <a:ext cx="3810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743200" y="2667000"/>
              <a:ext cx="666750" cy="3333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3416300" y="1752600"/>
              <a:ext cx="622300" cy="12382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H="1">
              <a:off x="2730500" y="2451100"/>
              <a:ext cx="304800" cy="5651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3041650" y="2463800"/>
              <a:ext cx="990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499360" y="2971800"/>
              <a:ext cx="2133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A </a:t>
              </a:r>
              <a:r>
                <a:rPr lang="en-US" sz="1400" b="1" dirty="0" smtClean="0"/>
                <a:t>               </a:t>
              </a:r>
              <a:r>
                <a:rPr lang="en-US" sz="1400" b="1" dirty="0"/>
                <a:t>O                 B          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2667000" y="1706563"/>
              <a:ext cx="2286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x                                  y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886075" y="2193925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2438400" y="2514600"/>
              <a:ext cx="304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C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45720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D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740025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962400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 rot="8666253">
              <a:off x="3048000" y="2438400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V="1">
              <a:off x="3409950" y="2146300"/>
              <a:ext cx="0" cy="838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Dot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2590800" y="1395413"/>
              <a:ext cx="1585913" cy="1600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3200400" y="2011363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I</a:t>
              </a:r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auto">
            <a:xfrm>
              <a:off x="3375025" y="2131060"/>
              <a:ext cx="74613" cy="7461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398565"/>
              </p:ext>
            </p:extLst>
          </p:nvPr>
        </p:nvGraphicFramePr>
        <p:xfrm>
          <a:off x="3276600" y="886387"/>
          <a:ext cx="5581931" cy="162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3" imgW="2387520" imgH="812520" progId="Equation.3">
                  <p:embed/>
                </p:oleObj>
              </mc:Choice>
              <mc:Fallback>
                <p:oleObj name="Equation" r:id="rId3" imgW="238752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886387"/>
                        <a:ext cx="5581931" cy="162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2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2926821" y="533400"/>
            <a:ext cx="6096000" cy="452431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khi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(OI)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“=”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OI = 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2R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</a:p>
        </p:txBody>
      </p:sp>
      <p:grpSp>
        <p:nvGrpSpPr>
          <p:cNvPr id="3" name="Group 50"/>
          <p:cNvGrpSpPr/>
          <p:nvPr/>
        </p:nvGrpSpPr>
        <p:grpSpPr>
          <a:xfrm>
            <a:off x="381000" y="311271"/>
            <a:ext cx="3352800" cy="2819400"/>
            <a:chOff x="2438400" y="1395413"/>
            <a:chExt cx="2514600" cy="2262187"/>
          </a:xfrm>
        </p:grpSpPr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2743200" y="2362200"/>
              <a:ext cx="1295400" cy="12954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2743200" y="3000375"/>
              <a:ext cx="1295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3409950" y="2971800"/>
              <a:ext cx="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2736850" y="1905000"/>
              <a:ext cx="0" cy="1219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038600" y="1752600"/>
              <a:ext cx="0" cy="1371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2743200" y="1752600"/>
              <a:ext cx="1295400" cy="914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3025775" y="2463800"/>
              <a:ext cx="3810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743200" y="2667000"/>
              <a:ext cx="666750" cy="3333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V="1">
              <a:off x="3416300" y="1752600"/>
              <a:ext cx="622300" cy="12382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H="1">
              <a:off x="2730500" y="2451100"/>
              <a:ext cx="304800" cy="5651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3041650" y="2463800"/>
              <a:ext cx="990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2499360" y="2971800"/>
              <a:ext cx="2133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A </a:t>
              </a:r>
              <a:r>
                <a:rPr lang="en-US" sz="1400" b="1" dirty="0" smtClean="0"/>
                <a:t>               </a:t>
              </a:r>
              <a:r>
                <a:rPr lang="en-US" sz="1400" b="1" dirty="0"/>
                <a:t>O                 B          </a:t>
              </a:r>
            </a:p>
          </p:txBody>
        </p: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2667000" y="1706563"/>
              <a:ext cx="2286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x                                  y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886075" y="2193925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M</a:t>
              </a:r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2438400" y="2514600"/>
              <a:ext cx="304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C</a:t>
              </a:r>
            </a:p>
          </p:txBody>
        </p:sp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45720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/>
                <a:t>D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740025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962400" y="2924175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 rot="8666253">
              <a:off x="3048000" y="2438400"/>
              <a:ext cx="76200" cy="762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V="1">
              <a:off x="3409950" y="2146300"/>
              <a:ext cx="0" cy="838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Dot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2590800" y="1395413"/>
              <a:ext cx="1585913" cy="1600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3200400" y="2011363"/>
              <a:ext cx="2286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I</a:t>
              </a:r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auto">
            <a:xfrm>
              <a:off x="3375025" y="2131060"/>
              <a:ext cx="74613" cy="7461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66FF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238549"/>
              </p:ext>
            </p:extLst>
          </p:nvPr>
        </p:nvGraphicFramePr>
        <p:xfrm>
          <a:off x="3538855" y="1392936"/>
          <a:ext cx="3700145" cy="73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1981080" imgH="393480" progId="Equation.3">
                  <p:embed/>
                </p:oleObj>
              </mc:Choice>
              <mc:Fallback>
                <p:oleObj name="Equation" r:id="rId3" imgW="1981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8855" y="1392936"/>
                        <a:ext cx="3700145" cy="735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714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Austin</vt:lpstr>
      <vt:lpstr>Clarity</vt:lpstr>
      <vt:lpstr>Equation</vt:lpstr>
      <vt:lpstr>Tiết 33:  Ôn tập chương II</vt:lpstr>
      <vt:lpstr>PowerPoint Presentation</vt:lpstr>
      <vt:lpstr>Tiết 33: Ôn tập chương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HỌC Ở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33: Ôn tập chương II</dc:title>
  <dc:creator>Windows User</dc:creator>
  <cp:lastModifiedBy>Windows User</cp:lastModifiedBy>
  <cp:revision>46</cp:revision>
  <dcterms:created xsi:type="dcterms:W3CDTF">2015-12-08T12:10:38Z</dcterms:created>
  <dcterms:modified xsi:type="dcterms:W3CDTF">2018-02-23T04:29:55Z</dcterms:modified>
</cp:coreProperties>
</file>